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 name="Shape 26"/>
        <p:cNvGrpSpPr/>
        <p:nvPr/>
      </p:nvGrpSpPr>
      <p:grpSpPr>
        <a:xfrm>
          <a:off x="0" y="0"/>
          <a:ext cx="0" cy="0"/>
          <a:chOff x="0" y="0"/>
          <a:chExt cx="0" cy="0"/>
        </a:xfrm>
      </p:grpSpPr>
      <p:sp>
        <p:nvSpPr>
          <p:cNvPr id="27" name="Shape 2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 name="Shape 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9" name="Shape 1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 name="Shape 35"/>
        <p:cNvGrpSpPr/>
        <p:nvPr/>
      </p:nvGrpSpPr>
      <p:grpSpPr>
        <a:xfrm>
          <a:off x="0" y="0"/>
          <a:ext cx="0" cy="0"/>
          <a:chOff x="0" y="0"/>
          <a:chExt cx="0" cy="0"/>
        </a:xfrm>
      </p:grpSpPr>
      <p:sp>
        <p:nvSpPr>
          <p:cNvPr id="36" name="Shape 3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7" name="Shape 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5" name="Shape 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1" name="Shape 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0" name="Shape 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9" name="Shape 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77" name="Shape 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5" name="Shape 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0" name="Shape 10"/>
        <p:cNvGrpSpPr/>
        <p:nvPr/>
      </p:nvGrpSpPr>
      <p:grpSpPr>
        <a:xfrm>
          <a:off x="0" y="0"/>
          <a:ext cx="0" cy="0"/>
          <a:chOff x="0" y="0"/>
          <a:chExt cx="0" cy="0"/>
        </a:xfrm>
      </p:grpSpPr>
      <p:sp>
        <p:nvSpPr>
          <p:cNvPr id="11" name="Shape 11"/>
          <p:cNvSpPr txBox="1"/>
          <p:nvPr>
            <p:ph type="ctrTitle"/>
          </p:nvPr>
        </p:nvSpPr>
        <p:spPr>
          <a:xfrm>
            <a:off x="762000" y="-152400"/>
            <a:ext cx="7772400" cy="1470024"/>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1pPr>
            <a:lvl2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5pPr>
            <a:lvl6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6pPr>
            <a:lvl7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7pPr>
            <a:lvl8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8pPr>
            <a:lvl9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12" name="Shape 12"/>
          <p:cNvSpPr txBox="1"/>
          <p:nvPr>
            <p:ph idx="2" type="title"/>
          </p:nvPr>
        </p:nvSpPr>
        <p:spPr>
          <a:xfrm>
            <a:off x="457200" y="274637"/>
            <a:ext cx="8229600" cy="1143000"/>
          </a:xfrm>
          <a:prstGeom prst="rect">
            <a:avLst/>
          </a:prstGeom>
          <a:noFill/>
          <a:ln>
            <a:noFill/>
          </a:ln>
        </p:spPr>
        <p:txBody>
          <a:bodyPr anchorCtr="0" anchor="ctr" bIns="91425" lIns="91425" rIns="91425" tIns="91425"/>
          <a:lstStyle>
            <a:lvl1pPr rtl="0" algn="ctr">
              <a:lnSpc>
                <a:spcPct val="100000"/>
              </a:lnSpc>
              <a:spcBef>
                <a:spcPts val="0"/>
              </a:spcBef>
              <a:spcAft>
                <a:spcPts val="0"/>
              </a:spcAft>
              <a:defRPr sz="4400">
                <a:solidFill>
                  <a:schemeClr val="dk2"/>
                </a:solidFill>
                <a:latin typeface="Arial"/>
                <a:ea typeface="Arial"/>
                <a:cs typeface="Arial"/>
                <a:sym typeface="Arial"/>
              </a:defRPr>
            </a:lvl1pPr>
            <a:lvl2pPr rtl="0" algn="ctr">
              <a:lnSpc>
                <a:spcPct val="100000"/>
              </a:lnSpc>
              <a:spcBef>
                <a:spcPts val="0"/>
              </a:spcBef>
              <a:spcAft>
                <a:spcPts val="0"/>
              </a:spcAft>
              <a:defRPr sz="4400">
                <a:solidFill>
                  <a:schemeClr val="dk2"/>
                </a:solidFill>
                <a:latin typeface="Arial"/>
                <a:ea typeface="Arial"/>
                <a:cs typeface="Arial"/>
                <a:sym typeface="Arial"/>
              </a:defRPr>
            </a:lvl2pPr>
            <a:lvl3pPr rtl="0" algn="ctr">
              <a:lnSpc>
                <a:spcPct val="100000"/>
              </a:lnSpc>
              <a:spcBef>
                <a:spcPts val="0"/>
              </a:spcBef>
              <a:spcAft>
                <a:spcPts val="0"/>
              </a:spcAft>
              <a:defRPr sz="4400">
                <a:solidFill>
                  <a:schemeClr val="dk2"/>
                </a:solidFill>
                <a:latin typeface="Arial"/>
                <a:ea typeface="Arial"/>
                <a:cs typeface="Arial"/>
                <a:sym typeface="Arial"/>
              </a:defRPr>
            </a:lvl3pPr>
            <a:lvl4pPr rtl="0" algn="ctr">
              <a:lnSpc>
                <a:spcPct val="100000"/>
              </a:lnSpc>
              <a:spcBef>
                <a:spcPts val="0"/>
              </a:spcBef>
              <a:spcAft>
                <a:spcPts val="0"/>
              </a:spcAft>
              <a:defRPr sz="4400">
                <a:solidFill>
                  <a:schemeClr val="dk2"/>
                </a:solidFill>
                <a:latin typeface="Arial"/>
                <a:ea typeface="Arial"/>
                <a:cs typeface="Arial"/>
                <a:sym typeface="Arial"/>
              </a:defRPr>
            </a:lvl4pPr>
            <a:lvl5pPr rtl="0" algn="ctr">
              <a:lnSpc>
                <a:spcPct val="100000"/>
              </a:lnSpc>
              <a:spcBef>
                <a:spcPts val="0"/>
              </a:spcBef>
              <a:spcAft>
                <a:spcPts val="0"/>
              </a:spcAft>
              <a:defRPr sz="4400">
                <a:solidFill>
                  <a:schemeClr val="dk2"/>
                </a:solidFill>
                <a:latin typeface="Arial"/>
                <a:ea typeface="Arial"/>
                <a:cs typeface="Arial"/>
                <a:sym typeface="Arial"/>
              </a:defRPr>
            </a:lvl5pPr>
            <a:lvl6pPr rtl="0" algn="ctr">
              <a:lnSpc>
                <a:spcPct val="100000"/>
              </a:lnSpc>
              <a:spcBef>
                <a:spcPts val="0"/>
              </a:spcBef>
              <a:spcAft>
                <a:spcPts val="0"/>
              </a:spcAft>
              <a:defRPr sz="4400">
                <a:solidFill>
                  <a:schemeClr val="dk2"/>
                </a:solidFill>
                <a:latin typeface="Arial"/>
                <a:ea typeface="Arial"/>
                <a:cs typeface="Arial"/>
                <a:sym typeface="Arial"/>
              </a:defRPr>
            </a:lvl6pPr>
            <a:lvl7pPr rtl="0" algn="ctr">
              <a:lnSpc>
                <a:spcPct val="100000"/>
              </a:lnSpc>
              <a:spcBef>
                <a:spcPts val="0"/>
              </a:spcBef>
              <a:spcAft>
                <a:spcPts val="0"/>
              </a:spcAft>
              <a:defRPr sz="4400">
                <a:solidFill>
                  <a:schemeClr val="dk2"/>
                </a:solidFill>
                <a:latin typeface="Arial"/>
                <a:ea typeface="Arial"/>
                <a:cs typeface="Arial"/>
                <a:sym typeface="Arial"/>
              </a:defRPr>
            </a:lvl7pPr>
            <a:lvl8pPr rtl="0" algn="ctr">
              <a:lnSpc>
                <a:spcPct val="100000"/>
              </a:lnSpc>
              <a:spcBef>
                <a:spcPts val="0"/>
              </a:spcBef>
              <a:spcAft>
                <a:spcPts val="0"/>
              </a:spcAft>
              <a:defRPr sz="4400">
                <a:solidFill>
                  <a:schemeClr val="dk2"/>
                </a:solidFill>
                <a:latin typeface="Arial"/>
                <a:ea typeface="Arial"/>
                <a:cs typeface="Arial"/>
                <a:sym typeface="Arial"/>
              </a:defRPr>
            </a:lvl8pPr>
            <a:lvl9pPr rtl="0" algn="ctr">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13" name="Shape 13"/>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rtl="0" algn="l">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77800" marL="742950" rtl="0">
              <a:lnSpc>
                <a:spcPct val="100000"/>
              </a:lnSpc>
              <a:spcBef>
                <a:spcPts val="560"/>
              </a:spcBef>
              <a:spcAft>
                <a:spcPts val="0"/>
              </a:spcAft>
              <a:buFont typeface="Arial"/>
              <a:buChar char="●"/>
              <a:defRPr sz="2800"/>
            </a:lvl2pPr>
            <a:lvl3pPr indent="-136525" marL="1143000" rtl="0">
              <a:lnSpc>
                <a:spcPct val="100000"/>
              </a:lnSpc>
              <a:spcBef>
                <a:spcPts val="480"/>
              </a:spcBef>
              <a:spcAft>
                <a:spcPts val="0"/>
              </a:spcAft>
              <a:buFont typeface="Arial"/>
              <a:buChar char="●"/>
              <a:defRPr sz="2400"/>
            </a:lvl3pPr>
            <a:lvl4pPr indent="-152400" marL="1600200" rtl="0">
              <a:lnSpc>
                <a:spcPct val="100000"/>
              </a:lnSpc>
              <a:spcBef>
                <a:spcPts val="400"/>
              </a:spcBef>
              <a:spcAft>
                <a:spcPts val="0"/>
              </a:spcAft>
              <a:buFont typeface="Arial"/>
              <a:buChar char="●"/>
              <a:defRPr sz="2000"/>
            </a:lvl4pPr>
            <a:lvl5pPr indent="-152400" marL="2057400" rtl="0">
              <a:lnSpc>
                <a:spcPct val="100000"/>
              </a:lnSpc>
              <a:spcBef>
                <a:spcPts val="400"/>
              </a:spcBef>
              <a:spcAft>
                <a:spcPts val="0"/>
              </a:spcAft>
              <a:buFont typeface="Arial"/>
              <a:buChar char="●"/>
              <a:defRPr sz="2000"/>
            </a:lvl5pPr>
            <a:lvl6pPr indent="-107950" marL="25146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indent="-107950" marL="29718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indent="-107950" marL="34290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indent="-107950" marL="38862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14" name="Shape 1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lgn="ctr">
              <a:lnSpc>
                <a:spcPct val="100000"/>
              </a:lnSpc>
              <a:spcBef>
                <a:spcPts val="0"/>
              </a:spcBef>
              <a:spcAft>
                <a:spcPts val="0"/>
              </a:spcAft>
              <a:defRPr sz="4400">
                <a:solidFill>
                  <a:schemeClr val="dk2"/>
                </a:solidFill>
                <a:latin typeface="Arial"/>
                <a:ea typeface="Arial"/>
                <a:cs typeface="Arial"/>
                <a:sym typeface="Arial"/>
              </a:defRPr>
            </a:lvl1pPr>
            <a:lvl2pPr rtl="0" algn="ctr">
              <a:lnSpc>
                <a:spcPct val="100000"/>
              </a:lnSpc>
              <a:spcBef>
                <a:spcPts val="0"/>
              </a:spcBef>
              <a:spcAft>
                <a:spcPts val="0"/>
              </a:spcAft>
              <a:defRPr sz="4400">
                <a:solidFill>
                  <a:schemeClr val="dk2"/>
                </a:solidFill>
                <a:latin typeface="Arial"/>
                <a:ea typeface="Arial"/>
                <a:cs typeface="Arial"/>
                <a:sym typeface="Arial"/>
              </a:defRPr>
            </a:lvl2pPr>
            <a:lvl3pPr rtl="0" algn="ctr">
              <a:lnSpc>
                <a:spcPct val="100000"/>
              </a:lnSpc>
              <a:spcBef>
                <a:spcPts val="0"/>
              </a:spcBef>
              <a:spcAft>
                <a:spcPts val="0"/>
              </a:spcAft>
              <a:defRPr sz="4400">
                <a:solidFill>
                  <a:schemeClr val="dk2"/>
                </a:solidFill>
                <a:latin typeface="Arial"/>
                <a:ea typeface="Arial"/>
                <a:cs typeface="Arial"/>
                <a:sym typeface="Arial"/>
              </a:defRPr>
            </a:lvl3pPr>
            <a:lvl4pPr rtl="0" algn="ctr">
              <a:lnSpc>
                <a:spcPct val="100000"/>
              </a:lnSpc>
              <a:spcBef>
                <a:spcPts val="0"/>
              </a:spcBef>
              <a:spcAft>
                <a:spcPts val="0"/>
              </a:spcAft>
              <a:defRPr sz="4400">
                <a:solidFill>
                  <a:schemeClr val="dk2"/>
                </a:solidFill>
                <a:latin typeface="Arial"/>
                <a:ea typeface="Arial"/>
                <a:cs typeface="Arial"/>
                <a:sym typeface="Arial"/>
              </a:defRPr>
            </a:lvl4pPr>
            <a:lvl5pPr rtl="0" algn="ctr">
              <a:lnSpc>
                <a:spcPct val="100000"/>
              </a:lnSpc>
              <a:spcBef>
                <a:spcPts val="0"/>
              </a:spcBef>
              <a:spcAft>
                <a:spcPts val="0"/>
              </a:spcAft>
              <a:defRPr sz="4400">
                <a:solidFill>
                  <a:schemeClr val="dk2"/>
                </a:solidFill>
                <a:latin typeface="Arial"/>
                <a:ea typeface="Arial"/>
                <a:cs typeface="Arial"/>
                <a:sym typeface="Arial"/>
              </a:defRPr>
            </a:lvl5pPr>
            <a:lvl6pPr rtl="0" algn="ctr">
              <a:lnSpc>
                <a:spcPct val="100000"/>
              </a:lnSpc>
              <a:spcBef>
                <a:spcPts val="0"/>
              </a:spcBef>
              <a:spcAft>
                <a:spcPts val="0"/>
              </a:spcAft>
              <a:defRPr sz="4400">
                <a:solidFill>
                  <a:schemeClr val="dk2"/>
                </a:solidFill>
                <a:latin typeface="Arial"/>
                <a:ea typeface="Arial"/>
                <a:cs typeface="Arial"/>
                <a:sym typeface="Arial"/>
              </a:defRPr>
            </a:lvl6pPr>
            <a:lvl7pPr rtl="0" algn="ctr">
              <a:lnSpc>
                <a:spcPct val="100000"/>
              </a:lnSpc>
              <a:spcBef>
                <a:spcPts val="0"/>
              </a:spcBef>
              <a:spcAft>
                <a:spcPts val="0"/>
              </a:spcAft>
              <a:defRPr sz="4400">
                <a:solidFill>
                  <a:schemeClr val="dk2"/>
                </a:solidFill>
                <a:latin typeface="Arial"/>
                <a:ea typeface="Arial"/>
                <a:cs typeface="Arial"/>
                <a:sym typeface="Arial"/>
              </a:defRPr>
            </a:lvl7pPr>
            <a:lvl8pPr rtl="0" algn="ctr">
              <a:lnSpc>
                <a:spcPct val="100000"/>
              </a:lnSpc>
              <a:spcBef>
                <a:spcPts val="0"/>
              </a:spcBef>
              <a:spcAft>
                <a:spcPts val="0"/>
              </a:spcAft>
              <a:defRPr sz="4400">
                <a:solidFill>
                  <a:schemeClr val="dk2"/>
                </a:solidFill>
                <a:latin typeface="Arial"/>
                <a:ea typeface="Arial"/>
                <a:cs typeface="Arial"/>
                <a:sym typeface="Arial"/>
              </a:defRPr>
            </a:lvl8pPr>
            <a:lvl9pPr rtl="0" algn="ctr">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19" name="Shape 19"/>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rtl="0" algn="l">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77800" marL="742950" rtl="0">
              <a:lnSpc>
                <a:spcPct val="100000"/>
              </a:lnSpc>
              <a:spcBef>
                <a:spcPts val="560"/>
              </a:spcBef>
              <a:spcAft>
                <a:spcPts val="0"/>
              </a:spcAft>
              <a:buFont typeface="Arial"/>
              <a:buChar char="●"/>
              <a:defRPr sz="2800"/>
            </a:lvl2pPr>
            <a:lvl3pPr indent="-136525" marL="1143000" rtl="0">
              <a:lnSpc>
                <a:spcPct val="100000"/>
              </a:lnSpc>
              <a:spcBef>
                <a:spcPts val="480"/>
              </a:spcBef>
              <a:spcAft>
                <a:spcPts val="0"/>
              </a:spcAft>
              <a:buFont typeface="Arial"/>
              <a:buChar char="●"/>
              <a:defRPr sz="2400"/>
            </a:lvl3pPr>
            <a:lvl4pPr indent="-152400" marL="1600200" rtl="0">
              <a:lnSpc>
                <a:spcPct val="100000"/>
              </a:lnSpc>
              <a:spcBef>
                <a:spcPts val="400"/>
              </a:spcBef>
              <a:spcAft>
                <a:spcPts val="0"/>
              </a:spcAft>
              <a:buFont typeface="Arial"/>
              <a:buChar char="●"/>
              <a:defRPr sz="2000"/>
            </a:lvl4pPr>
            <a:lvl5pPr indent="-152400" marL="2057400" rtl="0">
              <a:lnSpc>
                <a:spcPct val="100000"/>
              </a:lnSpc>
              <a:spcBef>
                <a:spcPts val="400"/>
              </a:spcBef>
              <a:spcAft>
                <a:spcPts val="0"/>
              </a:spcAft>
              <a:buFont typeface="Arial"/>
              <a:buChar char="●"/>
              <a:defRPr sz="2000"/>
            </a:lvl5pPr>
            <a:lvl6pPr indent="-107950" marL="25146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indent="-107950" marL="29718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indent="-107950" marL="34290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indent="-107950" marL="38862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20" name="Shape 20"/>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1pPr>
            <a:lvl2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5pPr>
            <a:lvl6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6pPr>
            <a:lvl7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7pPr>
            <a:lvl8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8pPr>
            <a:lvl9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6" name="Shape 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20650" marL="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1pPr>
            <a:lvl2pPr indent="-177800" marL="742950" marR="0" rtl="0" algn="l">
              <a:lnSpc>
                <a:spcPct val="100000"/>
              </a:lnSpc>
              <a:spcBef>
                <a:spcPts val="560"/>
              </a:spcBef>
              <a:spcAft>
                <a:spcPts val="0"/>
              </a:spcAft>
              <a:buFont typeface="Arial"/>
              <a:buChar char="●"/>
              <a:defRPr b="0" baseline="0" i="0" sz="2800" u="none" cap="none" strike="noStrike"/>
            </a:lvl2pPr>
            <a:lvl3pPr indent="-136525" marL="1143000" marR="0" rtl="0" algn="l">
              <a:lnSpc>
                <a:spcPct val="100000"/>
              </a:lnSpc>
              <a:spcBef>
                <a:spcPts val="480"/>
              </a:spcBef>
              <a:spcAft>
                <a:spcPts val="0"/>
              </a:spcAft>
              <a:buFont typeface="Arial"/>
              <a:buChar char="●"/>
              <a:defRPr b="0" baseline="0" i="0" sz="2400" u="none" cap="none" strike="noStrike"/>
            </a:lvl3pPr>
            <a:lvl4pPr indent="-152400" marL="1600200" marR="0" rtl="0" algn="l">
              <a:lnSpc>
                <a:spcPct val="100000"/>
              </a:lnSpc>
              <a:spcBef>
                <a:spcPts val="400"/>
              </a:spcBef>
              <a:spcAft>
                <a:spcPts val="0"/>
              </a:spcAft>
              <a:buFont typeface="Arial"/>
              <a:buChar char="●"/>
              <a:defRPr b="0" baseline="0" i="0" sz="2000" u="none" cap="none" strike="noStrike"/>
            </a:lvl4pPr>
            <a:lvl5pPr indent="-152400" marL="2057400" marR="0" rtl="0" algn="l">
              <a:lnSpc>
                <a:spcPct val="100000"/>
              </a:lnSpc>
              <a:spcBef>
                <a:spcPts val="400"/>
              </a:spcBef>
              <a:spcAft>
                <a:spcPts val="0"/>
              </a:spcAft>
              <a:buFont typeface="Arial"/>
              <a:buChar char="●"/>
              <a:defRPr b="0" baseline="0" i="0" sz="2000" u="none" cap="none" strike="noStrike"/>
            </a:lvl5pPr>
            <a:lvl6pPr indent="-107950" marL="25146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6pPr>
            <a:lvl7pPr indent="-107950" marL="29718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7pPr>
            <a:lvl8pPr indent="-107950" marL="34290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8pPr>
            <a:lvl9pPr indent="-107950" marL="38862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9pPr>
          </a:lstStyle>
          <a:p/>
        </p:txBody>
      </p:sp>
      <p:sp>
        <p:nvSpPr>
          <p:cNvPr id="7" name="Shape 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 name="Shape 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9" name="Shape 9"/>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png"/><Relationship Id="rId4" Type="http://schemas.openxmlformats.org/officeDocument/2006/relationships/image" Target="../media/image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9.png"/><Relationship Id="rId4"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1.png"/><Relationship Id="rId4"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 name="Shape 23"/>
        <p:cNvGrpSpPr/>
        <p:nvPr/>
      </p:nvGrpSpPr>
      <p:grpSpPr>
        <a:xfrm>
          <a:off x="0" y="0"/>
          <a:ext cx="0" cy="0"/>
          <a:chOff x="0" y="0"/>
          <a:chExt cx="0" cy="0"/>
        </a:xfrm>
      </p:grpSpPr>
      <p:sp>
        <p:nvSpPr>
          <p:cNvPr id="24" name="Shape 24"/>
          <p:cNvSpPr txBox="1"/>
          <p:nvPr>
            <p:ph type="ctrTitle"/>
          </p:nvPr>
        </p:nvSpPr>
        <p:spPr>
          <a:xfrm>
            <a:off x="762000" y="-152400"/>
            <a:ext cx="7772400" cy="1470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Line Following Behavior</a:t>
            </a:r>
          </a:p>
        </p:txBody>
      </p:sp>
      <p:pic>
        <p:nvPicPr>
          <p:cNvPr id="25" name="Shape 25"/>
          <p:cNvPicPr preferRelativeResize="0"/>
          <p:nvPr/>
        </p:nvPicPr>
        <p:blipFill>
          <a:blip r:embed="rId3">
            <a:alphaModFix/>
          </a:blip>
          <a:stretch>
            <a:fillRect/>
          </a:stretch>
        </p:blipFill>
        <p:spPr>
          <a:xfrm>
            <a:off x="2743200" y="1295400"/>
            <a:ext cx="3829049" cy="51053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Loop Block Details</a:t>
            </a:r>
            <a:br>
              <a:rPr b="0" baseline="0" i="0" lang="en-US" sz="4000" u="none" cap="none" strike="noStrike">
                <a:solidFill>
                  <a:schemeClr val="dk2"/>
                </a:solidFill>
                <a:latin typeface="Arial"/>
                <a:ea typeface="Arial"/>
                <a:cs typeface="Arial"/>
                <a:sym typeface="Arial"/>
              </a:rPr>
            </a:br>
            <a:r>
              <a:rPr b="0" baseline="0" i="0" lang="en-US" sz="2400" u="none" cap="none" strike="noStrike">
                <a:solidFill>
                  <a:srgbClr val="FF3300"/>
                </a:solidFill>
                <a:latin typeface="Arial"/>
                <a:ea typeface="Arial"/>
                <a:cs typeface="Arial"/>
                <a:sym typeface="Arial"/>
              </a:rPr>
              <a:t>Remember to drag the switch block inside the loop block</a:t>
            </a:r>
          </a:p>
        </p:txBody>
      </p:sp>
      <p:pic>
        <p:nvPicPr>
          <p:cNvPr id="97" name="Shape 97"/>
          <p:cNvPicPr preferRelativeResize="0"/>
          <p:nvPr/>
        </p:nvPicPr>
        <p:blipFill>
          <a:blip r:embed="rId3">
            <a:alphaModFix/>
          </a:blip>
          <a:stretch>
            <a:fillRect/>
          </a:stretch>
        </p:blipFill>
        <p:spPr>
          <a:xfrm>
            <a:off x="533400" y="1447800"/>
            <a:ext cx="8305799" cy="4814886"/>
          </a:xfrm>
          <a:prstGeom prst="rect">
            <a:avLst/>
          </a:prstGeom>
          <a:noFill/>
          <a:ln>
            <a:noFill/>
          </a:ln>
        </p:spPr>
      </p:pic>
      <p:sp>
        <p:nvSpPr>
          <p:cNvPr id="98" name="Shape 98"/>
          <p:cNvSpPr/>
          <p:nvPr/>
        </p:nvSpPr>
        <p:spPr>
          <a:xfrm rot="5400000">
            <a:off x="3771900" y="51434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x="0" y="0"/>
          <a:ext cx="0" cy="0"/>
          <a:chOff x="0" y="0"/>
          <a:chExt cx="0" cy="0"/>
        </a:xfrm>
      </p:grpSpPr>
      <p:sp>
        <p:nvSpPr>
          <p:cNvPr id="103" name="Shape 103"/>
          <p:cNvSpPr txBox="1"/>
          <p:nvPr>
            <p:ph type="ctrTitle"/>
          </p:nvPr>
        </p:nvSpPr>
        <p:spPr>
          <a:xfrm>
            <a:off x="762000" y="381000"/>
            <a:ext cx="7924799" cy="1470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Test the Robots Line Following Behavior.</a:t>
            </a:r>
          </a:p>
        </p:txBody>
      </p:sp>
      <p:pic>
        <p:nvPicPr>
          <p:cNvPr id="104" name="Shape 104"/>
          <p:cNvPicPr preferRelativeResize="0"/>
          <p:nvPr/>
        </p:nvPicPr>
        <p:blipFill>
          <a:blip r:embed="rId3">
            <a:alphaModFix/>
          </a:blip>
          <a:stretch>
            <a:fillRect/>
          </a:stretch>
        </p:blipFill>
        <p:spPr>
          <a:xfrm>
            <a:off x="2743200" y="1371600"/>
            <a:ext cx="3829049" cy="51053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8" name="Shape 108"/>
        <p:cNvGrpSpPr/>
        <p:nvPr/>
      </p:nvGrpSpPr>
      <p:grpSpPr>
        <a:xfrm>
          <a:off x="0" y="0"/>
          <a:ext cx="0" cy="0"/>
          <a:chOff x="0" y="0"/>
          <a:chExt cx="0" cy="0"/>
        </a:xfrm>
      </p:grpSpPr>
      <p:sp>
        <p:nvSpPr>
          <p:cNvPr id="109" name="Shape 109"/>
          <p:cNvSpPr txBox="1"/>
          <p:nvPr>
            <p:ph type="title"/>
          </p:nvPr>
        </p:nvSpPr>
        <p:spPr>
          <a:xfrm>
            <a:off x="457200" y="76200"/>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Optimizing the Line Following Behavior for a Curvy Line</a:t>
            </a:r>
          </a:p>
        </p:txBody>
      </p:sp>
      <p:pic>
        <p:nvPicPr>
          <p:cNvPr id="110" name="Shape 110"/>
          <p:cNvPicPr preferRelativeResize="0"/>
          <p:nvPr/>
        </p:nvPicPr>
        <p:blipFill>
          <a:blip r:embed="rId3">
            <a:alphaModFix/>
          </a:blip>
          <a:stretch>
            <a:fillRect/>
          </a:stretch>
        </p:blipFill>
        <p:spPr>
          <a:xfrm>
            <a:off x="152400" y="2840036"/>
            <a:ext cx="3962399" cy="2417761"/>
          </a:xfrm>
          <a:prstGeom prst="rect">
            <a:avLst/>
          </a:prstGeom>
          <a:noFill/>
          <a:ln>
            <a:noFill/>
          </a:ln>
        </p:spPr>
      </p:pic>
      <p:pic>
        <p:nvPicPr>
          <p:cNvPr id="111" name="Shape 111"/>
          <p:cNvPicPr preferRelativeResize="0"/>
          <p:nvPr/>
        </p:nvPicPr>
        <p:blipFill>
          <a:blip r:embed="rId4">
            <a:alphaModFix/>
          </a:blip>
          <a:stretch>
            <a:fillRect/>
          </a:stretch>
        </p:blipFill>
        <p:spPr>
          <a:xfrm>
            <a:off x="1600200" y="1676400"/>
            <a:ext cx="6961187" cy="1371600"/>
          </a:xfrm>
          <a:prstGeom prst="rect">
            <a:avLst/>
          </a:prstGeom>
          <a:noFill/>
          <a:ln>
            <a:noFill/>
          </a:ln>
        </p:spPr>
      </p:pic>
      <p:sp>
        <p:nvSpPr>
          <p:cNvPr id="112" name="Shape 112"/>
          <p:cNvSpPr/>
          <p:nvPr/>
        </p:nvSpPr>
        <p:spPr>
          <a:xfrm rot="8940000">
            <a:off x="2085975" y="2359024"/>
            <a:ext cx="2514599" cy="457199"/>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113" name="Shape 113"/>
          <p:cNvSpPr/>
          <p:nvPr/>
        </p:nvSpPr>
        <p:spPr>
          <a:xfrm rot="5400000">
            <a:off x="8039100" y="21716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pic>
        <p:nvPicPr>
          <p:cNvPr id="114" name="Shape 114"/>
          <p:cNvPicPr preferRelativeResize="0"/>
          <p:nvPr/>
        </p:nvPicPr>
        <p:blipFill>
          <a:blip r:embed="rId5">
            <a:alphaModFix/>
          </a:blip>
          <a:stretch>
            <a:fillRect/>
          </a:stretch>
        </p:blipFill>
        <p:spPr>
          <a:xfrm>
            <a:off x="1676400" y="5067300"/>
            <a:ext cx="6916736" cy="1333500"/>
          </a:xfrm>
          <a:prstGeom prst="rect">
            <a:avLst/>
          </a:prstGeom>
          <a:noFill/>
          <a:ln>
            <a:noFill/>
          </a:ln>
        </p:spPr>
      </p:pic>
      <p:sp>
        <p:nvSpPr>
          <p:cNvPr id="115" name="Shape 115"/>
          <p:cNvSpPr/>
          <p:nvPr/>
        </p:nvSpPr>
        <p:spPr>
          <a:xfrm rot="5400000">
            <a:off x="8115300" y="55244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116" name="Shape 116"/>
          <p:cNvSpPr/>
          <p:nvPr/>
        </p:nvSpPr>
        <p:spPr>
          <a:xfrm rot="-8820000">
            <a:off x="2932112" y="4545012"/>
            <a:ext cx="1143000"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117" name="Shape 117"/>
          <p:cNvSpPr txBox="1"/>
          <p:nvPr/>
        </p:nvSpPr>
        <p:spPr>
          <a:xfrm>
            <a:off x="4191000" y="3276600"/>
            <a:ext cx="4419599" cy="1552575"/>
          </a:xfrm>
          <a:prstGeom prst="rect">
            <a:avLst/>
          </a:prstGeom>
          <a:noFill/>
          <a:ln>
            <a:noFill/>
          </a:ln>
        </p:spPr>
        <p:txBody>
          <a:bodyPr anchorCtr="0" anchor="t" bIns="45700" lIns="91425" rIns="91425" tIns="45700">
            <a:noAutofit/>
          </a:bodyPr>
          <a:lstStyle/>
          <a:p>
            <a:pPr indent="0" lvl="0" marL="0" marR="0" rtl="0" algn="l">
              <a:lnSpc>
                <a:spcPct val="100000"/>
              </a:lnSpc>
              <a:spcBef>
                <a:spcPts val="120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Different combinations of power levels yield better performance on different types of curves.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1" name="Shape 121"/>
        <p:cNvGrpSpPr/>
        <p:nvPr/>
      </p:nvGrpSpPr>
      <p:grpSpPr>
        <a:xfrm>
          <a:off x="0" y="0"/>
          <a:ext cx="0" cy="0"/>
          <a:chOff x="0" y="0"/>
          <a:chExt cx="0" cy="0"/>
        </a:xfrm>
      </p:grpSpPr>
      <p:sp>
        <p:nvSpPr>
          <p:cNvPr id="122" name="Shape 122"/>
          <p:cNvSpPr txBox="1"/>
          <p:nvPr>
            <p:ph type="title"/>
          </p:nvPr>
        </p:nvSpPr>
        <p:spPr>
          <a:xfrm>
            <a:off x="457200" y="838200"/>
            <a:ext cx="2895600" cy="5211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0" baseline="0" i="0" lang="en-US" sz="2800" u="none" cap="none" strike="noStrike">
                <a:solidFill>
                  <a:schemeClr val="dk2"/>
                </a:solidFill>
                <a:latin typeface="Arial"/>
                <a:ea typeface="Arial"/>
                <a:cs typeface="Arial"/>
                <a:sym typeface="Arial"/>
              </a:rPr>
              <a:t>Change the Loop from a forever loop to a timed loop of 10 seconds.  When 10 seconds are up the loop ends and so does the line tracking program. </a:t>
            </a:r>
          </a:p>
        </p:txBody>
      </p:sp>
      <p:pic>
        <p:nvPicPr>
          <p:cNvPr id="123" name="Shape 123"/>
          <p:cNvPicPr preferRelativeResize="0"/>
          <p:nvPr/>
        </p:nvPicPr>
        <p:blipFill>
          <a:blip r:embed="rId3">
            <a:alphaModFix/>
          </a:blip>
          <a:stretch>
            <a:fillRect/>
          </a:stretch>
        </p:blipFill>
        <p:spPr>
          <a:xfrm>
            <a:off x="3849687" y="457200"/>
            <a:ext cx="5056186" cy="62293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 name="Shape 127"/>
        <p:cNvGrpSpPr/>
        <p:nvPr/>
      </p:nvGrpSpPr>
      <p:grpSpPr>
        <a:xfrm>
          <a:off x="0" y="0"/>
          <a:ext cx="0" cy="0"/>
          <a:chOff x="0" y="0"/>
          <a:chExt cx="0" cy="0"/>
        </a:xfrm>
      </p:grpSpPr>
      <p:sp>
        <p:nvSpPr>
          <p:cNvPr id="128" name="Shape 128"/>
          <p:cNvSpPr txBox="1"/>
          <p:nvPr>
            <p:ph type="title"/>
          </p:nvPr>
        </p:nvSpPr>
        <p:spPr>
          <a:xfrm>
            <a:off x="228600" y="228600"/>
            <a:ext cx="3352799" cy="6096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0" baseline="0" i="0" lang="en-US" sz="2800" u="none" cap="none" strike="noStrike">
                <a:solidFill>
                  <a:schemeClr val="dk2"/>
                </a:solidFill>
                <a:latin typeface="Arial"/>
                <a:ea typeface="Arial"/>
                <a:cs typeface="Arial"/>
                <a:sym typeface="Arial"/>
              </a:rPr>
              <a:t>Change the Loop from a timed loop to a touch sensor loop. The loop ends when the touch sensor is pressed and so does the line tracking program. </a:t>
            </a:r>
            <a:br>
              <a:rPr b="0" baseline="0" i="0" lang="en-US" sz="2800" u="none" cap="none" strike="noStrike">
                <a:solidFill>
                  <a:schemeClr val="dk2"/>
                </a:solidFill>
                <a:latin typeface="Arial"/>
                <a:ea typeface="Arial"/>
                <a:cs typeface="Arial"/>
                <a:sym typeface="Arial"/>
              </a:rPr>
            </a:br>
            <a:r>
              <a:rPr b="0" baseline="0" i="0" lang="en-US" sz="2800" u="none" cap="none" strike="noStrike">
                <a:solidFill>
                  <a:schemeClr val="dk2"/>
                </a:solidFill>
                <a:latin typeface="Arial"/>
                <a:ea typeface="Arial"/>
                <a:cs typeface="Arial"/>
                <a:sym typeface="Arial"/>
              </a:rPr>
              <a:t>Loops can be used to run behaviors until something tells them to stop. </a:t>
            </a:r>
          </a:p>
        </p:txBody>
      </p:sp>
      <p:pic>
        <p:nvPicPr>
          <p:cNvPr id="129" name="Shape 129"/>
          <p:cNvPicPr preferRelativeResize="0"/>
          <p:nvPr/>
        </p:nvPicPr>
        <p:blipFill>
          <a:blip r:embed="rId3">
            <a:alphaModFix/>
          </a:blip>
          <a:stretch>
            <a:fillRect/>
          </a:stretch>
        </p:blipFill>
        <p:spPr>
          <a:xfrm>
            <a:off x="3546475" y="381000"/>
            <a:ext cx="5292724" cy="60197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3" name="Shape 133"/>
        <p:cNvGrpSpPr/>
        <p:nvPr/>
      </p:nvGrpSpPr>
      <p:grpSpPr>
        <a:xfrm>
          <a:off x="0" y="0"/>
          <a:ext cx="0" cy="0"/>
          <a:chOff x="0" y="0"/>
          <a:chExt cx="0" cy="0"/>
        </a:xfrm>
      </p:grpSpPr>
      <p:sp>
        <p:nvSpPr>
          <p:cNvPr id="134" name="Shape 134"/>
          <p:cNvSpPr txBox="1"/>
          <p:nvPr>
            <p:ph type="title"/>
          </p:nvPr>
        </p:nvSpPr>
        <p:spPr>
          <a:xfrm>
            <a:off x="457200" y="0"/>
            <a:ext cx="8229600" cy="9144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The Looped behaviors</a:t>
            </a:r>
          </a:p>
        </p:txBody>
      </p:sp>
      <p:sp>
        <p:nvSpPr>
          <p:cNvPr id="135" name="Shape 135"/>
          <p:cNvSpPr txBox="1"/>
          <p:nvPr>
            <p:ph idx="1" type="body"/>
          </p:nvPr>
        </p:nvSpPr>
        <p:spPr>
          <a:xfrm>
            <a:off x="152400" y="838200"/>
            <a:ext cx="4724400" cy="5714999"/>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The loop block repeat-until behavior is still the simplest way to control when the behavior stops.</a:t>
            </a:r>
          </a:p>
          <a:p>
            <a:pPr indent="120650" lvl="0" marL="0" marR="0" rtl="0" algn="l">
              <a:lnSpc>
                <a:spcPct val="100000"/>
              </a:lnSpc>
              <a:spcBef>
                <a:spcPts val="640"/>
              </a:spcBef>
              <a:spcAft>
                <a:spcPts val="0"/>
              </a:spcAft>
              <a:buClr>
                <a:schemeClr val="dk1"/>
              </a:buClr>
              <a:buFont typeface="Arial"/>
              <a:buNone/>
            </a:pPr>
            <a:r>
              <a:t/>
            </a:r>
            <a:endParaRPr b="0" baseline="0" i="0" sz="3200" u="none" cap="none" strike="noStrike">
              <a:solidFill>
                <a:schemeClr val="dk1"/>
              </a:solidFill>
              <a:latin typeface="Arial"/>
              <a:ea typeface="Arial"/>
              <a:cs typeface="Arial"/>
              <a:sym typeface="Arial"/>
            </a:endParaRPr>
          </a:p>
          <a:p>
            <a:pPr indent="0" lvl="0" marL="0" marR="0" rtl="0" algn="l">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The loop will repeat the behavior inside it until the stopping condition is reached and then continue on with the program.  </a:t>
            </a:r>
          </a:p>
        </p:txBody>
      </p:sp>
      <p:pic>
        <p:nvPicPr>
          <p:cNvPr id="136" name="Shape 136"/>
          <p:cNvPicPr preferRelativeResize="0"/>
          <p:nvPr/>
        </p:nvPicPr>
        <p:blipFill>
          <a:blip r:embed="rId3">
            <a:alphaModFix/>
          </a:blip>
          <a:stretch>
            <a:fillRect/>
          </a:stretch>
        </p:blipFill>
        <p:spPr>
          <a:xfrm>
            <a:off x="4800600" y="1504950"/>
            <a:ext cx="4267199" cy="398144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0" name="Shape 140"/>
        <p:cNvGrpSpPr/>
        <p:nvPr/>
      </p:nvGrpSpPr>
      <p:grpSpPr>
        <a:xfrm>
          <a:off x="0" y="0"/>
          <a:ext cx="0" cy="0"/>
          <a:chOff x="0" y="0"/>
          <a:chExt cx="0" cy="0"/>
        </a:xfrm>
      </p:grpSpPr>
      <p:sp>
        <p:nvSpPr>
          <p:cNvPr id="141" name="Shape 141"/>
          <p:cNvSpPr txBox="1"/>
          <p:nvPr>
            <p:ph type="title"/>
          </p:nvPr>
        </p:nvSpPr>
        <p:spPr>
          <a:xfrm>
            <a:off x="457200" y="152400"/>
            <a:ext cx="8229600" cy="9144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Limits to looped behaviors</a:t>
            </a:r>
          </a:p>
        </p:txBody>
      </p:sp>
      <p:sp>
        <p:nvSpPr>
          <p:cNvPr id="142" name="Shape 142"/>
          <p:cNvSpPr txBox="1"/>
          <p:nvPr>
            <p:ph idx="1" type="body"/>
          </p:nvPr>
        </p:nvSpPr>
        <p:spPr>
          <a:xfrm>
            <a:off x="457200" y="1066800"/>
            <a:ext cx="8229600" cy="5486399"/>
          </a:xfrm>
          <a:prstGeom prst="rect">
            <a:avLst/>
          </a:prstGeom>
          <a:noFill/>
          <a:ln>
            <a:noFill/>
          </a:ln>
        </p:spPr>
        <p:txBody>
          <a:bodyPr anchorCtr="0" anchor="t" bIns="45700" lIns="91425" rIns="91425" tIns="45700">
            <a:noAutofit/>
          </a:bodyPr>
          <a:lstStyle/>
          <a:p>
            <a:pPr indent="0" lvl="0" marL="0" marR="0" rtl="0" algn="l">
              <a:lnSpc>
                <a:spcPct val="100000"/>
              </a:lnSpc>
              <a:spcBef>
                <a:spcPts val="560"/>
              </a:spcBef>
              <a:spcAft>
                <a:spcPts val="0"/>
              </a:spcAft>
              <a:buClr>
                <a:schemeClr val="dk1"/>
              </a:buClr>
              <a:buSzPct val="60714"/>
              <a:buFont typeface="Arial"/>
              <a:buChar char="●"/>
            </a:pPr>
            <a:r>
              <a:rPr b="0" baseline="0" i="0" lang="en-US" sz="2800" u="none" cap="none" strike="noStrike">
                <a:solidFill>
                  <a:schemeClr val="dk1"/>
                </a:solidFill>
                <a:latin typeface="Arial"/>
                <a:ea typeface="Arial"/>
                <a:cs typeface="Arial"/>
                <a:sym typeface="Arial"/>
              </a:rPr>
              <a:t>In order for a loop-until control method to work, you can’t use any behavior inside the loop that force the program to wait or other wise prevent it from reaching the end of the loop. </a:t>
            </a:r>
          </a:p>
          <a:p>
            <a:pPr indent="0" lvl="0" marL="0" marR="0" rtl="0" algn="l">
              <a:lnSpc>
                <a:spcPct val="100000"/>
              </a:lnSpc>
              <a:spcBef>
                <a:spcPts val="560"/>
              </a:spcBef>
              <a:spcAft>
                <a:spcPts val="0"/>
              </a:spcAft>
              <a:buClr>
                <a:schemeClr val="dk1"/>
              </a:buClr>
              <a:buSzPct val="60714"/>
              <a:buFont typeface="Arial"/>
              <a:buChar char="●"/>
            </a:pPr>
            <a:r>
              <a:rPr b="0" baseline="0" i="0" lang="en-US" sz="2800" u="none" cap="none" strike="noStrike">
                <a:solidFill>
                  <a:schemeClr val="dk1"/>
                </a:solidFill>
                <a:latin typeface="Arial"/>
                <a:ea typeface="Arial"/>
                <a:cs typeface="Arial"/>
                <a:sym typeface="Arial"/>
              </a:rPr>
              <a:t>The reason for this is the loop has to reach its end block to check whether it should stop or not.  If it can’t check the endblock regularly, it may miss the signal to end. </a:t>
            </a:r>
          </a:p>
          <a:p>
            <a:pPr indent="0" lvl="0" marL="0" marR="0" rtl="0" algn="l">
              <a:lnSpc>
                <a:spcPct val="100000"/>
              </a:lnSpc>
              <a:spcBef>
                <a:spcPts val="560"/>
              </a:spcBef>
              <a:spcAft>
                <a:spcPts val="0"/>
              </a:spcAft>
              <a:buClr>
                <a:schemeClr val="dk1"/>
              </a:buClr>
              <a:buSzPct val="60714"/>
              <a:buFont typeface="Arial"/>
              <a:buChar char="●"/>
            </a:pPr>
            <a:r>
              <a:rPr b="0" baseline="0" i="0" lang="en-US" sz="2800" u="none" cap="none" strike="noStrike">
                <a:solidFill>
                  <a:schemeClr val="dk1"/>
                </a:solidFill>
                <a:latin typeface="Arial"/>
                <a:ea typeface="Arial"/>
                <a:cs typeface="Arial"/>
                <a:sym typeface="Arial"/>
              </a:rPr>
              <a:t>This includes putting loops inside each other, because the inner loop prevents the program from reaching the outer loop to check.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The robot moves forward always following the left edge of the line.</a:t>
            </a:r>
          </a:p>
        </p:txBody>
      </p:sp>
      <p:pic>
        <p:nvPicPr>
          <p:cNvPr id="31" name="Shape 31"/>
          <p:cNvPicPr preferRelativeResize="0"/>
          <p:nvPr/>
        </p:nvPicPr>
        <p:blipFill>
          <a:blip r:embed="rId3">
            <a:alphaModFix/>
          </a:blip>
          <a:stretch>
            <a:fillRect/>
          </a:stretch>
        </p:blipFill>
        <p:spPr>
          <a:xfrm>
            <a:off x="381000" y="2438400"/>
            <a:ext cx="4495799" cy="4038599"/>
          </a:xfrm>
          <a:prstGeom prst="rect">
            <a:avLst/>
          </a:prstGeom>
          <a:noFill/>
          <a:ln>
            <a:noFill/>
          </a:ln>
        </p:spPr>
      </p:pic>
      <p:pic>
        <p:nvPicPr>
          <p:cNvPr id="32" name="Shape 32"/>
          <p:cNvPicPr preferRelativeResize="0"/>
          <p:nvPr/>
        </p:nvPicPr>
        <p:blipFill>
          <a:blip r:embed="rId4">
            <a:alphaModFix/>
          </a:blip>
          <a:stretch>
            <a:fillRect/>
          </a:stretch>
        </p:blipFill>
        <p:spPr>
          <a:xfrm>
            <a:off x="5486400" y="2590800"/>
            <a:ext cx="1981200" cy="3429000"/>
          </a:xfrm>
          <a:prstGeom prst="rect">
            <a:avLst/>
          </a:prstGeom>
          <a:noFill/>
          <a:ln>
            <a:noFill/>
          </a:ln>
        </p:spPr>
      </p:pic>
      <p:sp>
        <p:nvSpPr>
          <p:cNvPr id="33" name="Shape 33"/>
          <p:cNvSpPr txBox="1"/>
          <p:nvPr/>
        </p:nvSpPr>
        <p:spPr>
          <a:xfrm>
            <a:off x="762000" y="1676400"/>
            <a:ext cx="7696199" cy="822324"/>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1200"/>
              </a:spcBef>
              <a:spcAft>
                <a:spcPts val="0"/>
              </a:spcAft>
              <a:buClr>
                <a:schemeClr val="dk1"/>
              </a:buClr>
              <a:buSzPct val="25000"/>
              <a:buFont typeface="Arial"/>
              <a:buNone/>
            </a:pPr>
            <a:r>
              <a:rPr b="1" baseline="0" i="0" lang="en-US" sz="2400" u="none" cap="none" strike="noStrike">
                <a:solidFill>
                  <a:srgbClr val="FFFF00"/>
                </a:solidFill>
                <a:latin typeface="Arial"/>
                <a:ea typeface="Arial"/>
                <a:cs typeface="Arial"/>
                <a:sym typeface="Arial"/>
              </a:rPr>
              <a:t>The robot is on top of the line, the Light sensor see’s Dark which directs it to go left (and forward).</a:t>
            </a:r>
          </a:p>
        </p:txBody>
      </p:sp>
      <p:sp>
        <p:nvSpPr>
          <p:cNvPr id="34" name="Shape 34"/>
          <p:cNvSpPr txBox="1"/>
          <p:nvPr/>
        </p:nvSpPr>
        <p:spPr>
          <a:xfrm>
            <a:off x="4267200" y="5867400"/>
            <a:ext cx="4572000" cy="8223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1200"/>
              </a:spcBef>
              <a:spcAft>
                <a:spcPts val="0"/>
              </a:spcAft>
              <a:buClr>
                <a:schemeClr val="dk1"/>
              </a:buClr>
              <a:buSzPct val="25000"/>
              <a:buFont typeface="Arial"/>
              <a:buNone/>
            </a:pPr>
            <a:r>
              <a:rPr b="0" baseline="0" i="0" lang="en-US" sz="2400" u="none" cap="none" strike="noStrike">
                <a:solidFill>
                  <a:srgbClr val="FFFF00"/>
                </a:solidFill>
                <a:latin typeface="Arial"/>
                <a:ea typeface="Arial"/>
                <a:cs typeface="Arial"/>
                <a:sym typeface="Arial"/>
              </a:rPr>
              <a:t>If the robot continues this behavior it will drive off the line.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228600" y="274637"/>
            <a:ext cx="86868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The robot continues to move forward following the left edge of the line. </a:t>
            </a:r>
          </a:p>
        </p:txBody>
      </p:sp>
      <p:pic>
        <p:nvPicPr>
          <p:cNvPr id="40" name="Shape 40"/>
          <p:cNvPicPr preferRelativeResize="0"/>
          <p:nvPr/>
        </p:nvPicPr>
        <p:blipFill>
          <a:blip r:embed="rId3">
            <a:alphaModFix/>
          </a:blip>
          <a:stretch>
            <a:fillRect/>
          </a:stretch>
        </p:blipFill>
        <p:spPr>
          <a:xfrm>
            <a:off x="914400" y="2895600"/>
            <a:ext cx="3124200" cy="3733800"/>
          </a:xfrm>
          <a:prstGeom prst="rect">
            <a:avLst/>
          </a:prstGeom>
          <a:noFill/>
          <a:ln>
            <a:noFill/>
          </a:ln>
        </p:spPr>
      </p:pic>
      <p:sp>
        <p:nvSpPr>
          <p:cNvPr id="41" name="Shape 41"/>
          <p:cNvSpPr txBox="1"/>
          <p:nvPr/>
        </p:nvSpPr>
        <p:spPr>
          <a:xfrm>
            <a:off x="762000" y="1524000"/>
            <a:ext cx="7696199" cy="1187449"/>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1200"/>
              </a:spcBef>
              <a:spcAft>
                <a:spcPts val="0"/>
              </a:spcAft>
              <a:buClr>
                <a:schemeClr val="dk1"/>
              </a:buClr>
              <a:buSzPct val="25000"/>
              <a:buFont typeface="Arial"/>
              <a:buNone/>
            </a:pPr>
            <a:r>
              <a:rPr b="1" baseline="0" i="0" lang="en-US" sz="2400" u="none" cap="none" strike="noStrike">
                <a:solidFill>
                  <a:srgbClr val="FFFF00"/>
                </a:solidFill>
                <a:latin typeface="Arial"/>
                <a:ea typeface="Arial"/>
                <a:cs typeface="Arial"/>
                <a:sym typeface="Arial"/>
              </a:rPr>
              <a:t>The robot is on the light area next to the line, the Light sensor see’s Light which directs it to go right (and forward).</a:t>
            </a:r>
          </a:p>
        </p:txBody>
      </p:sp>
      <p:pic>
        <p:nvPicPr>
          <p:cNvPr id="42" name="Shape 42"/>
          <p:cNvPicPr preferRelativeResize="0"/>
          <p:nvPr/>
        </p:nvPicPr>
        <p:blipFill>
          <a:blip r:embed="rId4">
            <a:alphaModFix/>
          </a:blip>
          <a:stretch>
            <a:fillRect/>
          </a:stretch>
        </p:blipFill>
        <p:spPr>
          <a:xfrm>
            <a:off x="5715000" y="2971800"/>
            <a:ext cx="1600200" cy="3429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 name="Shape 46"/>
        <p:cNvGrpSpPr/>
        <p:nvPr/>
      </p:nvGrpSpPr>
      <p:grpSpPr>
        <a:xfrm>
          <a:off x="0" y="0"/>
          <a:ext cx="0" cy="0"/>
          <a:chOff x="0" y="0"/>
          <a:chExt cx="0" cy="0"/>
        </a:xfrm>
      </p:grpSpPr>
      <p:sp>
        <p:nvSpPr>
          <p:cNvPr id="47" name="Shape 47"/>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Line Following Program</a:t>
            </a:r>
          </a:p>
        </p:txBody>
      </p:sp>
      <p:pic>
        <p:nvPicPr>
          <p:cNvPr id="48" name="Shape 48"/>
          <p:cNvPicPr preferRelativeResize="0"/>
          <p:nvPr/>
        </p:nvPicPr>
        <p:blipFill>
          <a:blip r:embed="rId3">
            <a:alphaModFix/>
          </a:blip>
          <a:stretch>
            <a:fillRect/>
          </a:stretch>
        </p:blipFill>
        <p:spPr>
          <a:xfrm>
            <a:off x="685800" y="1600200"/>
            <a:ext cx="7924800" cy="45465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x="0" y="0"/>
          <a:ext cx="0" cy="0"/>
          <a:chOff x="0" y="0"/>
          <a:chExt cx="0" cy="0"/>
        </a:xfrm>
      </p:grpSpPr>
      <p:sp>
        <p:nvSpPr>
          <p:cNvPr id="53" name="Shape 53"/>
          <p:cNvSpPr txBox="1"/>
          <p:nvPr>
            <p:ph type="title"/>
          </p:nvPr>
        </p:nvSpPr>
        <p:spPr>
          <a:xfrm>
            <a:off x="457200" y="-76200"/>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Switch Block Details</a:t>
            </a:r>
          </a:p>
        </p:txBody>
      </p:sp>
      <p:pic>
        <p:nvPicPr>
          <p:cNvPr id="54" name="Shape 54"/>
          <p:cNvPicPr preferRelativeResize="0"/>
          <p:nvPr/>
        </p:nvPicPr>
        <p:blipFill>
          <a:blip r:embed="rId3">
            <a:alphaModFix/>
          </a:blip>
          <a:stretch>
            <a:fillRect/>
          </a:stretch>
        </p:blipFill>
        <p:spPr>
          <a:xfrm>
            <a:off x="457200" y="1371600"/>
            <a:ext cx="8229600" cy="5170487"/>
          </a:xfrm>
          <a:prstGeom prst="rect">
            <a:avLst/>
          </a:prstGeom>
          <a:noFill/>
          <a:ln>
            <a:noFill/>
          </a:ln>
        </p:spPr>
      </p:pic>
      <p:sp>
        <p:nvSpPr>
          <p:cNvPr id="55" name="Shape 55"/>
          <p:cNvSpPr/>
          <p:nvPr/>
        </p:nvSpPr>
        <p:spPr>
          <a:xfrm rot="-9480000">
            <a:off x="2971799" y="4724399"/>
            <a:ext cx="685800"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56" name="Shape 56"/>
          <p:cNvSpPr/>
          <p:nvPr/>
        </p:nvSpPr>
        <p:spPr>
          <a:xfrm rot="5400000">
            <a:off x="7658100" y="59054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pic>
        <p:nvPicPr>
          <p:cNvPr id="57" name="Shape 57"/>
          <p:cNvPicPr preferRelativeResize="0"/>
          <p:nvPr/>
        </p:nvPicPr>
        <p:blipFill>
          <a:blip r:embed="rId4">
            <a:alphaModFix/>
          </a:blip>
          <a:stretch>
            <a:fillRect/>
          </a:stretch>
        </p:blipFill>
        <p:spPr>
          <a:xfrm>
            <a:off x="3911600" y="914400"/>
            <a:ext cx="3479800" cy="36766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 name="Shape 61"/>
        <p:cNvGrpSpPr/>
        <p:nvPr/>
      </p:nvGrpSpPr>
      <p:grpSpPr>
        <a:xfrm>
          <a:off x="0" y="0"/>
          <a:ext cx="0" cy="0"/>
          <a:chOff x="0" y="0"/>
          <a:chExt cx="0" cy="0"/>
        </a:xfrm>
      </p:grpSpPr>
      <p:sp>
        <p:nvSpPr>
          <p:cNvPr id="62" name="Shape 62"/>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Light Surface </a:t>
            </a:r>
            <a:br>
              <a:rPr b="0" baseline="0" i="0" lang="en-US" sz="4000" u="none" cap="none" strike="noStrike">
                <a:solidFill>
                  <a:schemeClr val="dk2"/>
                </a:solidFill>
                <a:latin typeface="Arial"/>
                <a:ea typeface="Arial"/>
                <a:cs typeface="Arial"/>
                <a:sym typeface="Arial"/>
              </a:rPr>
            </a:br>
            <a:r>
              <a:rPr b="0" baseline="0" i="0" lang="en-US" sz="4000" u="none" cap="none" strike="noStrike">
                <a:solidFill>
                  <a:schemeClr val="dk2"/>
                </a:solidFill>
                <a:latin typeface="Arial"/>
                <a:ea typeface="Arial"/>
                <a:cs typeface="Arial"/>
                <a:sym typeface="Arial"/>
              </a:rPr>
              <a:t>Motor C Swing Turn Details</a:t>
            </a:r>
          </a:p>
        </p:txBody>
      </p:sp>
      <p:pic>
        <p:nvPicPr>
          <p:cNvPr id="63" name="Shape 63"/>
          <p:cNvPicPr preferRelativeResize="0"/>
          <p:nvPr/>
        </p:nvPicPr>
        <p:blipFill>
          <a:blip r:embed="rId3">
            <a:alphaModFix/>
          </a:blip>
          <a:stretch>
            <a:fillRect/>
          </a:stretch>
        </p:blipFill>
        <p:spPr>
          <a:xfrm>
            <a:off x="685800" y="1447800"/>
            <a:ext cx="8458200" cy="4851399"/>
          </a:xfrm>
          <a:prstGeom prst="rect">
            <a:avLst/>
          </a:prstGeom>
          <a:noFill/>
          <a:ln>
            <a:noFill/>
          </a:ln>
        </p:spPr>
      </p:pic>
      <p:sp>
        <p:nvSpPr>
          <p:cNvPr id="64" name="Shape 64"/>
          <p:cNvSpPr/>
          <p:nvPr/>
        </p:nvSpPr>
        <p:spPr>
          <a:xfrm rot="-9480000">
            <a:off x="3124199" y="4419599"/>
            <a:ext cx="685800"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65" name="Shape 65"/>
          <p:cNvSpPr/>
          <p:nvPr/>
        </p:nvSpPr>
        <p:spPr>
          <a:xfrm rot="5400000">
            <a:off x="2628900" y="55244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66" name="Shape 66"/>
          <p:cNvSpPr/>
          <p:nvPr/>
        </p:nvSpPr>
        <p:spPr>
          <a:xfrm rot="5400000">
            <a:off x="6972300" y="55244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 name="Shape 70"/>
        <p:cNvGrpSpPr/>
        <p:nvPr/>
      </p:nvGrpSpPr>
      <p:grpSpPr>
        <a:xfrm>
          <a:off x="0" y="0"/>
          <a:ext cx="0" cy="0"/>
          <a:chOff x="0" y="0"/>
          <a:chExt cx="0" cy="0"/>
        </a:xfrm>
      </p:grpSpPr>
      <p:sp>
        <p:nvSpPr>
          <p:cNvPr id="71" name="Shape 71"/>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Light Surface </a:t>
            </a:r>
            <a:br>
              <a:rPr b="0" baseline="0" i="0" lang="en-US" sz="4000" u="none" cap="none" strike="noStrike">
                <a:solidFill>
                  <a:schemeClr val="dk2"/>
                </a:solidFill>
                <a:latin typeface="Arial"/>
                <a:ea typeface="Arial"/>
                <a:cs typeface="Arial"/>
                <a:sym typeface="Arial"/>
              </a:rPr>
            </a:br>
            <a:r>
              <a:rPr b="0" baseline="0" i="0" lang="en-US" sz="4000" u="none" cap="none" strike="noStrike">
                <a:solidFill>
                  <a:schemeClr val="dk2"/>
                </a:solidFill>
                <a:latin typeface="Arial"/>
                <a:ea typeface="Arial"/>
                <a:cs typeface="Arial"/>
                <a:sym typeface="Arial"/>
              </a:rPr>
              <a:t> Motor B Swing Turn Details</a:t>
            </a:r>
          </a:p>
        </p:txBody>
      </p:sp>
      <p:pic>
        <p:nvPicPr>
          <p:cNvPr id="72" name="Shape 72"/>
          <p:cNvPicPr preferRelativeResize="0"/>
          <p:nvPr/>
        </p:nvPicPr>
        <p:blipFill>
          <a:blip r:embed="rId3">
            <a:alphaModFix/>
          </a:blip>
          <a:stretch>
            <a:fillRect/>
          </a:stretch>
        </p:blipFill>
        <p:spPr>
          <a:xfrm>
            <a:off x="304800" y="1524000"/>
            <a:ext cx="8534400" cy="4772024"/>
          </a:xfrm>
          <a:prstGeom prst="rect">
            <a:avLst/>
          </a:prstGeom>
          <a:noFill/>
          <a:ln>
            <a:noFill/>
          </a:ln>
        </p:spPr>
      </p:pic>
      <p:sp>
        <p:nvSpPr>
          <p:cNvPr id="73" name="Shape 73"/>
          <p:cNvSpPr/>
          <p:nvPr/>
        </p:nvSpPr>
        <p:spPr>
          <a:xfrm rot="5400000">
            <a:off x="3467100" y="55244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74" name="Shape 74"/>
          <p:cNvSpPr/>
          <p:nvPr/>
        </p:nvSpPr>
        <p:spPr>
          <a:xfrm rot="-9480000">
            <a:off x="2438399" y="4419599"/>
            <a:ext cx="685800"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Dark Surface </a:t>
            </a:r>
            <a:br>
              <a:rPr b="0" baseline="0" i="0" lang="en-US" sz="4000" u="none" cap="none" strike="noStrike">
                <a:solidFill>
                  <a:schemeClr val="dk2"/>
                </a:solidFill>
                <a:latin typeface="Arial"/>
                <a:ea typeface="Arial"/>
                <a:cs typeface="Arial"/>
                <a:sym typeface="Arial"/>
              </a:rPr>
            </a:br>
            <a:r>
              <a:rPr b="0" baseline="0" i="0" lang="en-US" sz="4000" u="none" cap="none" strike="noStrike">
                <a:solidFill>
                  <a:schemeClr val="dk2"/>
                </a:solidFill>
                <a:latin typeface="Arial"/>
                <a:ea typeface="Arial"/>
                <a:cs typeface="Arial"/>
                <a:sym typeface="Arial"/>
              </a:rPr>
              <a:t>Motor C Swing Turn Details</a:t>
            </a:r>
          </a:p>
        </p:txBody>
      </p:sp>
      <p:pic>
        <p:nvPicPr>
          <p:cNvPr id="80" name="Shape 80"/>
          <p:cNvPicPr preferRelativeResize="0"/>
          <p:nvPr/>
        </p:nvPicPr>
        <p:blipFill>
          <a:blip r:embed="rId3">
            <a:alphaModFix/>
          </a:blip>
          <a:stretch>
            <a:fillRect/>
          </a:stretch>
        </p:blipFill>
        <p:spPr>
          <a:xfrm>
            <a:off x="457200" y="1595437"/>
            <a:ext cx="8001000" cy="4768850"/>
          </a:xfrm>
          <a:prstGeom prst="rect">
            <a:avLst/>
          </a:prstGeom>
          <a:noFill/>
          <a:ln>
            <a:noFill/>
          </a:ln>
        </p:spPr>
      </p:pic>
      <p:sp>
        <p:nvSpPr>
          <p:cNvPr id="81" name="Shape 81"/>
          <p:cNvSpPr/>
          <p:nvPr/>
        </p:nvSpPr>
        <p:spPr>
          <a:xfrm rot="-9480000">
            <a:off x="2971799" y="4419599"/>
            <a:ext cx="685800"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82" name="Shape 82"/>
          <p:cNvSpPr/>
          <p:nvPr/>
        </p:nvSpPr>
        <p:spPr>
          <a:xfrm rot="5400000">
            <a:off x="3467100" y="56006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Dark Surface </a:t>
            </a:r>
            <a:br>
              <a:rPr b="0" baseline="0" i="0" lang="en-US" sz="4000" u="none" cap="none" strike="noStrike">
                <a:solidFill>
                  <a:schemeClr val="dk2"/>
                </a:solidFill>
                <a:latin typeface="Arial"/>
                <a:ea typeface="Arial"/>
                <a:cs typeface="Arial"/>
                <a:sym typeface="Arial"/>
              </a:rPr>
            </a:br>
            <a:r>
              <a:rPr b="0" baseline="0" i="0" lang="en-US" sz="4000" u="none" cap="none" strike="noStrike">
                <a:solidFill>
                  <a:schemeClr val="dk2"/>
                </a:solidFill>
                <a:latin typeface="Arial"/>
                <a:ea typeface="Arial"/>
                <a:cs typeface="Arial"/>
                <a:sym typeface="Arial"/>
              </a:rPr>
              <a:t> Motor B Swing Turn Details</a:t>
            </a:r>
          </a:p>
        </p:txBody>
      </p:sp>
      <p:pic>
        <p:nvPicPr>
          <p:cNvPr id="88" name="Shape 88"/>
          <p:cNvPicPr preferRelativeResize="0"/>
          <p:nvPr/>
        </p:nvPicPr>
        <p:blipFill>
          <a:blip r:embed="rId3">
            <a:alphaModFix/>
          </a:blip>
          <a:stretch>
            <a:fillRect/>
          </a:stretch>
        </p:blipFill>
        <p:spPr>
          <a:xfrm>
            <a:off x="228600" y="1447800"/>
            <a:ext cx="8686800" cy="5227637"/>
          </a:xfrm>
          <a:prstGeom prst="rect">
            <a:avLst/>
          </a:prstGeom>
          <a:noFill/>
          <a:ln>
            <a:noFill/>
          </a:ln>
        </p:spPr>
      </p:pic>
      <p:sp>
        <p:nvSpPr>
          <p:cNvPr id="89" name="Shape 89"/>
          <p:cNvSpPr/>
          <p:nvPr/>
        </p:nvSpPr>
        <p:spPr>
          <a:xfrm rot="5400000">
            <a:off x="7200900" y="58292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90" name="Shape 90"/>
          <p:cNvSpPr/>
          <p:nvPr/>
        </p:nvSpPr>
        <p:spPr>
          <a:xfrm rot="5400000">
            <a:off x="2552700" y="5753099"/>
            <a:ext cx="685799"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
        <p:nvSpPr>
          <p:cNvPr id="91" name="Shape 91"/>
          <p:cNvSpPr/>
          <p:nvPr/>
        </p:nvSpPr>
        <p:spPr>
          <a:xfrm rot="-9480000">
            <a:off x="2590799" y="4648199"/>
            <a:ext cx="685800" cy="457200"/>
          </a:xfrm>
          <a:prstGeom prst="leftArrow">
            <a:avLst>
              <a:gd fmla="val 50000" name="adj1"/>
              <a:gd fmla="val 50000" name="adj2"/>
            </a:avLst>
          </a:prstGeom>
          <a:solidFill>
            <a:srgbClr val="FF0000"/>
          </a:solid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